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ms-office.legacyDiagramTex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sldIdLst>
    <p:sldId id="257" r:id="rId2"/>
    <p:sldId id="268" r:id="rId3"/>
    <p:sldId id="276" r:id="rId4"/>
    <p:sldId id="261" r:id="rId5"/>
    <p:sldId id="262" r:id="rId6"/>
    <p:sldId id="263" r:id="rId7"/>
    <p:sldId id="278" r:id="rId8"/>
    <p:sldId id="269" r:id="rId9"/>
    <p:sldId id="271" r:id="rId10"/>
    <p:sldId id="270" r:id="rId11"/>
    <p:sldId id="272" r:id="rId12"/>
    <p:sldId id="258" r:id="rId13"/>
    <p:sldId id="275" r:id="rId14"/>
    <p:sldId id="273" r:id="rId15"/>
    <p:sldId id="277" r:id="rId16"/>
    <p:sldId id="274" r:id="rId17"/>
    <p:sldId id="264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06/relationships/legacyDocTextInfo" Target="legacyDocTextInfo.bin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5F3985-6538-4ED6-8140-37BA635259CD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314C5BB-C186-454A-BAA2-BC34887EA300}">
      <dgm:prSet phldrT="[Texto]" custT="1"/>
      <dgm:spPr/>
      <dgm:t>
        <a:bodyPr/>
        <a:lstStyle/>
        <a:p>
          <a:pPr algn="just"/>
          <a:r>
            <a:rPr lang="es-ES" sz="2000" dirty="0" smtClean="0"/>
            <a:t>Actividades comerciales minoristas y a la prestación de determinados servicios previstos en el anexo del Real Decreto-Ley </a:t>
          </a:r>
          <a:endParaRPr lang="es-ES" sz="2000" dirty="0">
            <a:latin typeface="Arial" pitchFamily="34" charset="0"/>
            <a:cs typeface="Arial" pitchFamily="34" charset="0"/>
          </a:endParaRPr>
        </a:p>
      </dgm:t>
    </dgm:pt>
    <dgm:pt modelId="{22154B23-233F-4115-8FF9-930FD7782DE7}" type="parTrans" cxnId="{5A0087DF-975B-4E6F-9580-282DB2C93090}">
      <dgm:prSet/>
      <dgm:spPr/>
      <dgm:t>
        <a:bodyPr/>
        <a:lstStyle/>
        <a:p>
          <a:endParaRPr lang="es-ES"/>
        </a:p>
      </dgm:t>
    </dgm:pt>
    <dgm:pt modelId="{494F0B61-8D15-4C97-965E-317A45C572F6}" type="sibTrans" cxnId="{5A0087DF-975B-4E6F-9580-282DB2C93090}">
      <dgm:prSet/>
      <dgm:spPr/>
      <dgm:t>
        <a:bodyPr/>
        <a:lstStyle/>
        <a:p>
          <a:endParaRPr lang="es-ES"/>
        </a:p>
      </dgm:t>
    </dgm:pt>
    <dgm:pt modelId="{9B552CFF-3E52-4319-8087-DBEB351E074B}">
      <dgm:prSet phldrT="[Texto]" custT="1"/>
      <dgm:spPr/>
      <dgm:t>
        <a:bodyPr/>
        <a:lstStyle/>
        <a:p>
          <a:pPr algn="just"/>
          <a:r>
            <a:rPr lang="es-ES" sz="2000" dirty="0" smtClean="0"/>
            <a:t>Superficie útil de exposición y venta al público no sea superior a 300 metros cuadrados.</a:t>
          </a:r>
          <a:endParaRPr lang="es-ES" sz="2000" dirty="0"/>
        </a:p>
      </dgm:t>
    </dgm:pt>
    <dgm:pt modelId="{EF16343C-622B-4E4D-A759-CF0713F89E58}" type="parTrans" cxnId="{CE7CA8E7-0F00-4228-8A3E-5A3511014D1E}">
      <dgm:prSet/>
      <dgm:spPr/>
      <dgm:t>
        <a:bodyPr/>
        <a:lstStyle/>
        <a:p>
          <a:endParaRPr lang="es-ES"/>
        </a:p>
      </dgm:t>
    </dgm:pt>
    <dgm:pt modelId="{A45ED373-9894-4CC1-ADBD-64C8A25ABBC8}" type="sibTrans" cxnId="{CE7CA8E7-0F00-4228-8A3E-5A3511014D1E}">
      <dgm:prSet/>
      <dgm:spPr/>
      <dgm:t>
        <a:bodyPr/>
        <a:lstStyle/>
        <a:p>
          <a:endParaRPr lang="es-ES"/>
        </a:p>
      </dgm:t>
    </dgm:pt>
    <dgm:pt modelId="{27B6BC08-F200-428E-97C6-70CA838C5168}">
      <dgm:prSet custT="1"/>
      <dgm:spPr/>
      <dgm:t>
        <a:bodyPr/>
        <a:lstStyle/>
        <a:p>
          <a:pPr algn="just"/>
          <a:r>
            <a:rPr lang="es-ES" sz="2000" dirty="0" smtClean="0"/>
            <a:t>Realizados   en establecimientos permanentes y situados en cualquier parte del territorio nacional</a:t>
          </a:r>
        </a:p>
      </dgm:t>
    </dgm:pt>
    <dgm:pt modelId="{341A4D1A-8775-44E6-A70E-7FF09DBB49AD}" type="parTrans" cxnId="{D94C9E4A-0C03-41F4-B12F-5E633D68E9F4}">
      <dgm:prSet/>
      <dgm:spPr/>
      <dgm:t>
        <a:bodyPr/>
        <a:lstStyle/>
        <a:p>
          <a:endParaRPr lang="es-ES"/>
        </a:p>
      </dgm:t>
    </dgm:pt>
    <dgm:pt modelId="{2D57EFF2-C830-41C0-A05A-E008C0FF1430}" type="sibTrans" cxnId="{D94C9E4A-0C03-41F4-B12F-5E633D68E9F4}">
      <dgm:prSet/>
      <dgm:spPr/>
      <dgm:t>
        <a:bodyPr/>
        <a:lstStyle/>
        <a:p>
          <a:endParaRPr lang="es-ES"/>
        </a:p>
      </dgm:t>
    </dgm:pt>
    <dgm:pt modelId="{D23E48B7-7F98-4A49-9D80-D5792CD49245}">
      <dgm:prSet/>
      <dgm:spPr/>
      <dgm:t>
        <a:bodyPr/>
        <a:lstStyle/>
        <a:p>
          <a:pPr algn="just"/>
          <a:r>
            <a:rPr lang="es-ES" dirty="0" smtClean="0"/>
            <a:t>Se exceptúan  las actividades que tengan impacto en el patrimonio histórico-artístico o en el uso privativo y ocupación de los bienes de dominio público.</a:t>
          </a:r>
        </a:p>
      </dgm:t>
    </dgm:pt>
    <dgm:pt modelId="{9BED494A-983C-4F95-B52C-72F2D830C3D2}" type="parTrans" cxnId="{D7D96F60-BC84-483F-A8EF-023BFC8F6491}">
      <dgm:prSet/>
      <dgm:spPr/>
      <dgm:t>
        <a:bodyPr/>
        <a:lstStyle/>
        <a:p>
          <a:endParaRPr lang="es-ES"/>
        </a:p>
      </dgm:t>
    </dgm:pt>
    <dgm:pt modelId="{6976FC61-9AD1-40EC-9A31-980E155E4771}" type="sibTrans" cxnId="{D7D96F60-BC84-483F-A8EF-023BFC8F6491}">
      <dgm:prSet/>
      <dgm:spPr/>
      <dgm:t>
        <a:bodyPr/>
        <a:lstStyle/>
        <a:p>
          <a:endParaRPr lang="es-ES"/>
        </a:p>
      </dgm:t>
    </dgm:pt>
    <dgm:pt modelId="{9C0A63F6-436C-43DD-8DC7-EB31DE366735}" type="pres">
      <dgm:prSet presAssocID="{905F3985-6538-4ED6-8140-37BA635259C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432B251-55E4-463B-BB49-1CAECC57E3AB}" type="pres">
      <dgm:prSet presAssocID="{7314C5BB-C186-454A-BAA2-BC34887EA300}" presName="node" presStyleLbl="node1" presStyleIdx="0" presStyleCnt="4" custScaleX="109832" custLinFactX="16614" custLinFactNeighborX="100000" custLinFactNeighborY="252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49C037-44BE-46D1-ABC1-AE4C1CEB4C31}" type="pres">
      <dgm:prSet presAssocID="{494F0B61-8D15-4C97-965E-317A45C572F6}" presName="sibTrans" presStyleCnt="0"/>
      <dgm:spPr/>
    </dgm:pt>
    <dgm:pt modelId="{DB6706BE-DDE9-411D-9CD9-1DAD354C1A5B}" type="pres">
      <dgm:prSet presAssocID="{9B552CFF-3E52-4319-8087-DBEB351E074B}" presName="node" presStyleLbl="node1" presStyleIdx="1" presStyleCnt="4" custLinFactX="8186" custLinFactNeighborX="100000" custLinFactNeighborY="252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EFF5505-01EF-400C-977B-5B235DF3F093}" type="pres">
      <dgm:prSet presAssocID="{A45ED373-9894-4CC1-ADBD-64C8A25ABBC8}" presName="sibTrans" presStyleCnt="0"/>
      <dgm:spPr/>
    </dgm:pt>
    <dgm:pt modelId="{A8E4694F-321C-40E5-941C-0FC22804B62F}" type="pres">
      <dgm:prSet presAssocID="{27B6BC08-F200-428E-97C6-70CA838C5168}" presName="node" presStyleLbl="node1" presStyleIdx="2" presStyleCnt="4" custLinFactNeighborX="96774" custLinFactNeighborY="252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7912FC6-C20B-4BCD-993E-D94E38A598E8}" type="pres">
      <dgm:prSet presAssocID="{2D57EFF2-C830-41C0-A05A-E008C0FF1430}" presName="sibTrans" presStyleCnt="0"/>
      <dgm:spPr/>
    </dgm:pt>
    <dgm:pt modelId="{5BC84501-3B1C-43D7-8334-96C0098940C9}" type="pres">
      <dgm:prSet presAssocID="{D23E48B7-7F98-4A49-9D80-D5792CD4924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84AAFE0-F127-41E4-8637-37D88A1833D4}" type="presOf" srcId="{9B552CFF-3E52-4319-8087-DBEB351E074B}" destId="{DB6706BE-DDE9-411D-9CD9-1DAD354C1A5B}" srcOrd="0" destOrd="0" presId="urn:microsoft.com/office/officeart/2005/8/layout/hList6"/>
    <dgm:cxn modelId="{D94C9E4A-0C03-41F4-B12F-5E633D68E9F4}" srcId="{905F3985-6538-4ED6-8140-37BA635259CD}" destId="{27B6BC08-F200-428E-97C6-70CA838C5168}" srcOrd="2" destOrd="0" parTransId="{341A4D1A-8775-44E6-A70E-7FF09DBB49AD}" sibTransId="{2D57EFF2-C830-41C0-A05A-E008C0FF1430}"/>
    <dgm:cxn modelId="{CE7CA8E7-0F00-4228-8A3E-5A3511014D1E}" srcId="{905F3985-6538-4ED6-8140-37BA635259CD}" destId="{9B552CFF-3E52-4319-8087-DBEB351E074B}" srcOrd="1" destOrd="0" parTransId="{EF16343C-622B-4E4D-A759-CF0713F89E58}" sibTransId="{A45ED373-9894-4CC1-ADBD-64C8A25ABBC8}"/>
    <dgm:cxn modelId="{22B10F33-A2EB-4189-AC25-E26743238B7B}" type="presOf" srcId="{905F3985-6538-4ED6-8140-37BA635259CD}" destId="{9C0A63F6-436C-43DD-8DC7-EB31DE366735}" srcOrd="0" destOrd="0" presId="urn:microsoft.com/office/officeart/2005/8/layout/hList6"/>
    <dgm:cxn modelId="{C43583B6-5808-4D02-A98D-737DA071ADAA}" type="presOf" srcId="{7314C5BB-C186-454A-BAA2-BC34887EA300}" destId="{E432B251-55E4-463B-BB49-1CAECC57E3AB}" srcOrd="0" destOrd="0" presId="urn:microsoft.com/office/officeart/2005/8/layout/hList6"/>
    <dgm:cxn modelId="{043C4459-B877-4C10-A699-0267792801C0}" type="presOf" srcId="{D23E48B7-7F98-4A49-9D80-D5792CD49245}" destId="{5BC84501-3B1C-43D7-8334-96C0098940C9}" srcOrd="0" destOrd="0" presId="urn:microsoft.com/office/officeart/2005/8/layout/hList6"/>
    <dgm:cxn modelId="{84F1B671-E519-4A95-A2B5-85624BE52422}" type="presOf" srcId="{27B6BC08-F200-428E-97C6-70CA838C5168}" destId="{A8E4694F-321C-40E5-941C-0FC22804B62F}" srcOrd="0" destOrd="0" presId="urn:microsoft.com/office/officeart/2005/8/layout/hList6"/>
    <dgm:cxn modelId="{D7D96F60-BC84-483F-A8EF-023BFC8F6491}" srcId="{905F3985-6538-4ED6-8140-37BA635259CD}" destId="{D23E48B7-7F98-4A49-9D80-D5792CD49245}" srcOrd="3" destOrd="0" parTransId="{9BED494A-983C-4F95-B52C-72F2D830C3D2}" sibTransId="{6976FC61-9AD1-40EC-9A31-980E155E4771}"/>
    <dgm:cxn modelId="{5A0087DF-975B-4E6F-9580-282DB2C93090}" srcId="{905F3985-6538-4ED6-8140-37BA635259CD}" destId="{7314C5BB-C186-454A-BAA2-BC34887EA300}" srcOrd="0" destOrd="0" parTransId="{22154B23-233F-4115-8FF9-930FD7782DE7}" sibTransId="{494F0B61-8D15-4C97-965E-317A45C572F6}"/>
    <dgm:cxn modelId="{801DB16E-AF51-439C-8172-1DFAB8D507BA}" type="presParOf" srcId="{9C0A63F6-436C-43DD-8DC7-EB31DE366735}" destId="{E432B251-55E4-463B-BB49-1CAECC57E3AB}" srcOrd="0" destOrd="0" presId="urn:microsoft.com/office/officeart/2005/8/layout/hList6"/>
    <dgm:cxn modelId="{ADCFCE0E-E52B-44A7-B75D-CD57124DF168}" type="presParOf" srcId="{9C0A63F6-436C-43DD-8DC7-EB31DE366735}" destId="{8D49C037-44BE-46D1-ABC1-AE4C1CEB4C31}" srcOrd="1" destOrd="0" presId="urn:microsoft.com/office/officeart/2005/8/layout/hList6"/>
    <dgm:cxn modelId="{1E5DC2B8-5F73-4ACE-B73C-5A6DDB2E22AE}" type="presParOf" srcId="{9C0A63F6-436C-43DD-8DC7-EB31DE366735}" destId="{DB6706BE-DDE9-411D-9CD9-1DAD354C1A5B}" srcOrd="2" destOrd="0" presId="urn:microsoft.com/office/officeart/2005/8/layout/hList6"/>
    <dgm:cxn modelId="{37C839D0-2CE1-4A9E-829D-43A4356DCC26}" type="presParOf" srcId="{9C0A63F6-436C-43DD-8DC7-EB31DE366735}" destId="{2EFF5505-01EF-400C-977B-5B235DF3F093}" srcOrd="3" destOrd="0" presId="urn:microsoft.com/office/officeart/2005/8/layout/hList6"/>
    <dgm:cxn modelId="{7A41E615-1744-4500-92B4-19A383506FB9}" type="presParOf" srcId="{9C0A63F6-436C-43DD-8DC7-EB31DE366735}" destId="{A8E4694F-321C-40E5-941C-0FC22804B62F}" srcOrd="4" destOrd="0" presId="urn:microsoft.com/office/officeart/2005/8/layout/hList6"/>
    <dgm:cxn modelId="{10FD5742-4CE8-4949-8423-DB46641BF920}" type="presParOf" srcId="{9C0A63F6-436C-43DD-8DC7-EB31DE366735}" destId="{47912FC6-C20B-4BCD-993E-D94E38A598E8}" srcOrd="5" destOrd="0" presId="urn:microsoft.com/office/officeart/2005/8/layout/hList6"/>
    <dgm:cxn modelId="{872655FE-6057-4D3B-B4C7-7322DDF56CB6}" type="presParOf" srcId="{9C0A63F6-436C-43DD-8DC7-EB31DE366735}" destId="{5BC84501-3B1C-43D7-8334-96C0098940C9}" srcOrd="6" destOrd="0" presId="urn:microsoft.com/office/officeart/2005/8/layout/hList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microsoft.com/office/2006/relationships/legacyDiagramText" Target="legacyDiagramText4.bin"/></Relationships>
</file>

<file path=ppt/drawings/_rels/vmlDrawing2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12.bin"/><Relationship Id="rId3" Type="http://schemas.microsoft.com/office/2006/relationships/legacyDiagramText" Target="legacyDiagramText7.bin"/><Relationship Id="rId7" Type="http://schemas.microsoft.com/office/2006/relationships/legacyDiagramText" Target="legacyDiagramText11.bin"/><Relationship Id="rId2" Type="http://schemas.microsoft.com/office/2006/relationships/legacyDiagramText" Target="legacyDiagramText6.bin"/><Relationship Id="rId1" Type="http://schemas.microsoft.com/office/2006/relationships/legacyDiagramText" Target="legacyDiagramText5.bin"/><Relationship Id="rId6" Type="http://schemas.microsoft.com/office/2006/relationships/legacyDiagramText" Target="legacyDiagramText10.bin"/><Relationship Id="rId5" Type="http://schemas.microsoft.com/office/2006/relationships/legacyDiagramText" Target="legacyDiagramText9.bin"/><Relationship Id="rId4" Type="http://schemas.microsoft.com/office/2006/relationships/legacyDiagramText" Target="legacyDiagramText8.bin"/></Relationships>
</file>

<file path=ppt/drawings/_rels/vmlDrawing3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15.bin"/><Relationship Id="rId2" Type="http://schemas.microsoft.com/office/2006/relationships/legacyDiagramText" Target="legacyDiagramText14.bin"/><Relationship Id="rId1" Type="http://schemas.microsoft.com/office/2006/relationships/legacyDiagramText" Target="legacyDiagramText13.bin"/><Relationship Id="rId4" Type="http://schemas.microsoft.com/office/2006/relationships/legacyDiagramText" Target="legacyDiagramText16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0494-C4A6-4EB9-BCFB-723741DFDA13}" type="datetimeFigureOut">
              <a:rPr lang="es-ES" smtClean="0"/>
              <a:pPr/>
              <a:t>13/06/2012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071-39C2-4000-938E-9950AF28B6B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0494-C4A6-4EB9-BCFB-723741DFDA13}" type="datetimeFigureOut">
              <a:rPr lang="es-ES" smtClean="0"/>
              <a:pPr/>
              <a:t>13/06/2012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071-39C2-4000-938E-9950AF28B6B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0494-C4A6-4EB9-BCFB-723741DFDA13}" type="datetimeFigureOut">
              <a:rPr lang="es-ES" smtClean="0"/>
              <a:pPr/>
              <a:t>13/06/2012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071-39C2-4000-938E-9950AF28B6B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0494-C4A6-4EB9-BCFB-723741DFDA13}" type="datetimeFigureOut">
              <a:rPr lang="es-ES" smtClean="0"/>
              <a:pPr/>
              <a:t>13/06/2012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071-39C2-4000-938E-9950AF28B6B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0494-C4A6-4EB9-BCFB-723741DFDA13}" type="datetimeFigureOut">
              <a:rPr lang="es-ES" smtClean="0"/>
              <a:pPr/>
              <a:t>13/06/2012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071-39C2-4000-938E-9950AF28B6B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0494-C4A6-4EB9-BCFB-723741DFDA13}" type="datetimeFigureOut">
              <a:rPr lang="es-ES" smtClean="0"/>
              <a:pPr/>
              <a:t>13/06/2012</a:t>
            </a:fld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994071-39C2-4000-938E-9950AF28B6B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0494-C4A6-4EB9-BCFB-723741DFDA13}" type="datetimeFigureOut">
              <a:rPr lang="es-ES" smtClean="0"/>
              <a:pPr/>
              <a:t>13/06/2012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071-39C2-4000-938E-9950AF28B6B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0494-C4A6-4EB9-BCFB-723741DFDA13}" type="datetimeFigureOut">
              <a:rPr lang="es-ES" smtClean="0"/>
              <a:pPr/>
              <a:t>13/06/2012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97994071-39C2-4000-938E-9950AF28B6B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FF10494-C4A6-4EB9-BCFB-723741DFDA13}" type="datetimeFigureOut">
              <a:rPr lang="es-ES" smtClean="0"/>
              <a:pPr/>
              <a:t>13/06/2012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071-39C2-4000-938E-9950AF28B6B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0494-C4A6-4EB9-BCFB-723741DFDA13}" type="datetimeFigureOut">
              <a:rPr lang="es-ES" smtClean="0"/>
              <a:pPr/>
              <a:t>13/06/2012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071-39C2-4000-938E-9950AF28B6B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0494-C4A6-4EB9-BCFB-723741DFDA13}" type="datetimeFigureOut">
              <a:rPr lang="es-ES" smtClean="0"/>
              <a:pPr/>
              <a:t>13/06/2012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071-39C2-4000-938E-9950AF28B6B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4ECB4832-9962-4CA8-811A-7084ABC4B137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blinds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301625" y="1600200"/>
            <a:ext cx="8540750" cy="4498975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4A0FCEC3-6ED9-46C0-95BB-8367B9727F31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blind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FF10494-C4A6-4EB9-BCFB-723741DFDA13}" type="datetimeFigureOut">
              <a:rPr lang="es-ES" smtClean="0"/>
              <a:pPr/>
              <a:t>13/06/2012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7994071-39C2-4000-938E-9950AF28B6B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hoxe.vigo.org/imx/logos/bandera.jpg" TargetMode="Externa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hoxe.vigo.org/imx/logos/bandera.jp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hoxe.vigo.org/imx/logos/bandera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hoxe.vigo.org/imx/logos/bandera.jpg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hoxe.vigo.org/imx/logos/bandera.jpg" TargetMode="Externa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hoxe.vigo.org/imx/logos/bandera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hoxe.vigo.org/imx/logos/bandera.jpg" TargetMode="Externa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143000"/>
          </a:xfrm>
        </p:spPr>
        <p:txBody>
          <a:bodyPr>
            <a:normAutofit/>
          </a:bodyPr>
          <a:lstStyle/>
          <a:p>
            <a:pPr algn="ctr"/>
            <a:endParaRPr lang="es-ES" sz="2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571612"/>
            <a:ext cx="8472518" cy="485778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es-ES_tradnl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_tradnl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_tradnl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s-ES_tradnl" sz="3200" b="1" dirty="0" smtClean="0">
                <a:latin typeface="Arial" pitchFamily="34" charset="0"/>
                <a:cs typeface="Arial" pitchFamily="34" charset="0"/>
              </a:rPr>
              <a:t>IMPACTO DIRECTIVA DE SERVICIOS </a:t>
            </a:r>
          </a:p>
          <a:p>
            <a:pPr algn="ctr">
              <a:buNone/>
            </a:pPr>
            <a:r>
              <a:rPr lang="es-ES_tradnl" sz="3200" b="1" dirty="0" smtClean="0">
                <a:latin typeface="Arial" pitchFamily="34" charset="0"/>
                <a:cs typeface="Arial" pitchFamily="34" charset="0"/>
              </a:rPr>
              <a:t>AYUNTAMIENTO DE VIGO</a:t>
            </a:r>
          </a:p>
          <a:p>
            <a:pPr>
              <a:buNone/>
            </a:pPr>
            <a:endParaRPr lang="es-ES_tradnl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s-ES_tradnl" sz="2400" dirty="0" smtClean="0">
                <a:latin typeface="Arial" pitchFamily="34" charset="0"/>
                <a:cs typeface="Arial" pitchFamily="34" charset="0"/>
              </a:rPr>
              <a:t>JORNADA DE TRABAJO</a:t>
            </a:r>
          </a:p>
          <a:p>
            <a:pPr algn="just">
              <a:buNone/>
            </a:pPr>
            <a:r>
              <a:rPr lang="es-ES_tradnl" sz="2400" b="1" dirty="0" smtClean="0"/>
              <a:t>OPORTUNIDADES DE MODERNIZACIÓN Y EFICIENCIA</a:t>
            </a:r>
            <a:endParaRPr lang="es-ES_tradnl" sz="2400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endParaRPr lang="es-ES_tradnl" sz="2400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endParaRPr lang="es-ES_tradnl" sz="2400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r>
              <a:rPr lang="es-ES_tradnl" sz="2400" dirty="0" smtClean="0">
                <a:latin typeface="Arial" pitchFamily="34" charset="0"/>
                <a:cs typeface="Arial" pitchFamily="34" charset="0"/>
              </a:rPr>
              <a:t>Mª Concepción Campos Acuña</a:t>
            </a:r>
          </a:p>
          <a:p>
            <a:pPr algn="r">
              <a:buNone/>
            </a:pPr>
            <a:r>
              <a:rPr lang="es-ES_tradnl" sz="2400" dirty="0" smtClean="0">
                <a:latin typeface="Arial" pitchFamily="34" charset="0"/>
                <a:cs typeface="Arial" pitchFamily="34" charset="0"/>
              </a:rPr>
              <a:t>Secretaria de Gobierno Local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51720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285729"/>
            <a:ext cx="230505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72452" cy="101122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sz="2400" b="1" dirty="0" smtClean="0">
                <a:latin typeface="+mn-lt"/>
              </a:rPr>
              <a:t/>
            </a:r>
            <a:br>
              <a:rPr lang="es-ES" sz="2400" b="1" dirty="0" smtClean="0">
                <a:latin typeface="+mn-lt"/>
              </a:rPr>
            </a:br>
            <a:r>
              <a:rPr lang="es-ES" sz="2400" b="1" dirty="0" smtClean="0">
                <a:latin typeface="+mn-lt"/>
              </a:rPr>
              <a:t>MARCO NORMATIVO</a:t>
            </a:r>
            <a:r>
              <a:rPr lang="es-ES" sz="4800" b="1" dirty="0" smtClean="0"/>
              <a:t/>
            </a:r>
            <a:br>
              <a:rPr lang="es-ES" sz="4800" b="1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500174"/>
            <a:ext cx="8001056" cy="4786346"/>
          </a:xfrm>
        </p:spPr>
        <p:txBody>
          <a:bodyPr>
            <a:normAutofit/>
          </a:bodyPr>
          <a:lstStyle/>
          <a:p>
            <a:pPr algn="just"/>
            <a:r>
              <a:rPr lang="es-ES" sz="1600" dirty="0" smtClean="0"/>
              <a:t>DIRECTIVA 2006/123/CE DEL PARLAMENTO EUROPEO Y DEL CONSEJO de 12 de diciembre de 2006 relativa a los servicios en el mercado interior</a:t>
            </a:r>
          </a:p>
          <a:p>
            <a:pPr algn="just"/>
            <a:r>
              <a:rPr lang="es-ES" sz="1600" dirty="0" smtClean="0"/>
              <a:t>LEY 17/2009, sobre el libre acceso a las actividades de servicios y su ejercicio.</a:t>
            </a:r>
          </a:p>
          <a:p>
            <a:pPr algn="just"/>
            <a:r>
              <a:rPr lang="es-ES" sz="1600" dirty="0" smtClean="0"/>
              <a:t>LEY 25/2009, de 22 de diciembre, de modificación de diversas leyes para su adaptación a la Ley sobre el libre acceso a las actividades de servicios y su ejercicio.</a:t>
            </a:r>
          </a:p>
          <a:p>
            <a:pPr algn="just"/>
            <a:r>
              <a:rPr lang="es-ES" sz="1600" dirty="0" smtClean="0"/>
              <a:t>Ley 1/2010, de 1 de marzo, de</a:t>
            </a:r>
            <a:r>
              <a:rPr lang="es-ES" sz="1600" b="1" dirty="0" smtClean="0"/>
              <a:t> </a:t>
            </a:r>
            <a:r>
              <a:rPr lang="es-ES" sz="1600" dirty="0" smtClean="0"/>
              <a:t>Reforma de la Ley 7/1996, de 15 de enero, de Ordenación del Comercio Minorista:</a:t>
            </a:r>
          </a:p>
          <a:p>
            <a:pPr lvl="1" algn="just"/>
            <a:r>
              <a:rPr lang="es-ES" sz="1400" i="1" dirty="0" smtClean="0"/>
              <a:t>Art. 6.- “Con carácter general, la instalación de establecimientos comerciales no estará sujeta a régimen de autorización comercial”</a:t>
            </a:r>
          </a:p>
          <a:p>
            <a:pPr algn="just"/>
            <a:r>
              <a:rPr lang="es-ES" sz="1600" dirty="0" smtClean="0"/>
              <a:t>LEY 13/2010, de 17 de diciembre, de Comercio Interior de Galicia. Art. 28</a:t>
            </a:r>
          </a:p>
          <a:p>
            <a:pPr lvl="1" algn="just"/>
            <a:r>
              <a:rPr lang="es-ES" sz="1400" i="1" dirty="0" smtClean="0"/>
              <a:t>3.- En todo caso, las actividades comerciales no sujetas al trámite de incidencia, efecto o impacto ambientales, ni al informe de la consejería titular de la competencia en sanidad, estarán exentas de la obtención de la licencia municipal de apertura o actividad, bastando para el inicio de la misma la presentación de una comunicación previa o declaración responsable.</a:t>
            </a:r>
          </a:p>
          <a:p>
            <a:r>
              <a:rPr lang="es-ES_tradnl" sz="1600" dirty="0" smtClean="0"/>
              <a:t>RD LEY 19/2012,</a:t>
            </a:r>
            <a:r>
              <a:rPr lang="es-ES" sz="1600" b="1" dirty="0" smtClean="0"/>
              <a:t> </a:t>
            </a:r>
            <a:r>
              <a:rPr lang="es-ES" sz="1600" dirty="0" smtClean="0"/>
              <a:t>de 25 de mayo, de medidas urgentes de liberalización del comercio y de determinados servicios</a:t>
            </a:r>
            <a:endParaRPr 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_tradnl" sz="2200" b="1" dirty="0" smtClean="0">
                <a:latin typeface="Arial" pitchFamily="34" charset="0"/>
                <a:cs typeface="Arial" pitchFamily="34" charset="0"/>
              </a:rPr>
              <a:t>RD-LEY 19/2012, de </a:t>
            </a:r>
            <a:r>
              <a:rPr lang="es-ES" sz="2200" b="1" dirty="0" smtClean="0">
                <a:latin typeface="Arial" pitchFamily="34" charset="0"/>
                <a:cs typeface="Arial" pitchFamily="34" charset="0"/>
              </a:rPr>
              <a:t>de 25 de mayo, de medidas urgentes de liberalización del comercio y de determinados servicios</a:t>
            </a:r>
            <a:endParaRPr lang="es-ES" sz="2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467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ES_tradnl" sz="2400" b="1" dirty="0" smtClean="0"/>
              <a:t>RD-LEY 19/2012, de </a:t>
            </a:r>
            <a:r>
              <a:rPr lang="es-ES" sz="2400" b="1" dirty="0" smtClean="0"/>
              <a:t>de 25 de mayo, de medidas urgentes de liberalización del comercio y de determinados servicios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04389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sz="1600" b="1" dirty="0" smtClean="0"/>
              <a:t>Inexigibilidad de licencia.</a:t>
            </a:r>
          </a:p>
          <a:p>
            <a:pPr algn="just"/>
            <a:r>
              <a:rPr lang="es-ES" sz="1600" dirty="0"/>
              <a:t>N</a:t>
            </a:r>
            <a:r>
              <a:rPr lang="es-ES" sz="1600" dirty="0" smtClean="0"/>
              <a:t>o podrá exigirse por parte de las administraciones o entidades del sector público la obtención de licencia previa de instalaciones, de funcionamiento o de actividad, ni otras de clase similar o análogas que sujeten a previa autorización el ejercicio de la actividad comercial a desarrollar o la posibilidad misma de la apertura del establecimiento correspondiente.</a:t>
            </a:r>
          </a:p>
          <a:p>
            <a:pPr algn="just"/>
            <a:r>
              <a:rPr lang="es-ES" sz="1600" b="1" dirty="0" smtClean="0"/>
              <a:t>Cambios de titularidad de las actividades comerciales y de servicios</a:t>
            </a:r>
            <a:r>
              <a:rPr lang="es-ES" sz="1600" dirty="0" smtClean="0"/>
              <a:t>. En estos casos será exigible comunicación previa a la administración competente a los solos efectos informativos.</a:t>
            </a:r>
          </a:p>
          <a:p>
            <a:pPr algn="just"/>
            <a:r>
              <a:rPr lang="es-ES" sz="1600" dirty="0" smtClean="0"/>
              <a:t>Obras ligadas al acondicionamiento de los locales para desempeñar la actividad comercial cuando no requieran de la redacción de un proyecto de obra de conformidad con la Ley 38/1999, de 5 de noviembre, de Ordenación de la Edificación.</a:t>
            </a:r>
          </a:p>
          <a:p>
            <a:pPr algn="just"/>
            <a:r>
              <a:rPr lang="es-ES" sz="1600" dirty="0" smtClean="0"/>
              <a:t>1. Las licencias previas que, de acuerdo con los artículos anteriores, no puedan ser exigidas, </a:t>
            </a:r>
            <a:r>
              <a:rPr lang="es-ES" sz="1600" u="sng" dirty="0" smtClean="0"/>
              <a:t>serán sustituidas por declaraciones responsables, o bien por comunicaciones previas</a:t>
            </a:r>
          </a:p>
          <a:p>
            <a:pPr algn="just"/>
            <a:r>
              <a:rPr lang="es-ES" sz="1600" dirty="0" smtClean="0"/>
              <a:t>La declaración responsable, o la comunicación previa, deberán contener una manifestación explícita del cumplimiento de aquellos requisitos que resulten exigibles de acuerdo con la normativa vigente, </a:t>
            </a:r>
            <a:r>
              <a:rPr lang="es-ES" sz="1600" u="sng" dirty="0" smtClean="0"/>
              <a:t>incluido estar en posesión del proyecto, en el caso de que las obras que se hubieran de realizar así lo requieran según lo establecido en la Ley 38/1999, de 5 de noviembre</a:t>
            </a:r>
            <a:r>
              <a:rPr lang="es-ES" sz="1600" dirty="0" smtClean="0"/>
              <a:t>.</a:t>
            </a:r>
          </a:p>
          <a:p>
            <a:pPr algn="just"/>
            <a:endParaRPr lang="es-E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ES_tradnl" sz="2400" b="1" dirty="0" smtClean="0"/>
              <a:t>RD-LEY 19/2012, de </a:t>
            </a:r>
            <a:r>
              <a:rPr lang="es-ES" sz="2400" b="1" dirty="0" smtClean="0"/>
              <a:t>de 25 de mayo, de medidas urgentes de liberalización del comercio y de determinados servicios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115328" cy="4525963"/>
          </a:xfrm>
        </p:spPr>
        <p:txBody>
          <a:bodyPr>
            <a:normAutofit/>
          </a:bodyPr>
          <a:lstStyle/>
          <a:p>
            <a:pPr algn="just"/>
            <a:r>
              <a:rPr lang="es-ES" sz="1600" dirty="0" smtClean="0">
                <a:latin typeface="Arial" pitchFamily="34" charset="0"/>
                <a:cs typeface="Arial" pitchFamily="34" charset="0"/>
              </a:rPr>
              <a:t>Cuando deban realizarse diversas actuaciones relacionadas con la misma actividad o en el mismo local en que ésta se desarrolla, las declaraciones responsables, o las comunicaciones previas</a:t>
            </a:r>
            <a:r>
              <a:rPr lang="es-ES" sz="1600" u="sng" dirty="0" smtClean="0">
                <a:latin typeface="Arial" pitchFamily="34" charset="0"/>
                <a:cs typeface="Arial" pitchFamily="34" charset="0"/>
              </a:rPr>
              <a:t>, se tramitarán conjuntamente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es-ES" sz="1600" b="1" dirty="0" smtClean="0">
                <a:latin typeface="Arial" pitchFamily="34" charset="0"/>
                <a:cs typeface="Arial" pitchFamily="34" charset="0"/>
              </a:rPr>
              <a:t>Habilitación EELL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: Regulación del procedimiento de comprobación posterior de los elementos y circunstancias puestas de manifiesto por el interesado a través de la declaración responsable o de la comunicación previa</a:t>
            </a:r>
          </a:p>
          <a:p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DISPOSICIÓN ADICIONAL PRIMERA.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Acciones de colaboración con las administraciones públicas.</a:t>
            </a:r>
          </a:p>
          <a:p>
            <a:pPr algn="just">
              <a:buNone/>
            </a:pPr>
            <a:endParaRPr lang="es-ES" sz="16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1600" b="1" dirty="0" smtClean="0">
                <a:latin typeface="Arial" pitchFamily="34" charset="0"/>
                <a:cs typeface="Arial" pitchFamily="34" charset="0"/>
              </a:rPr>
              <a:t>FEMP: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Modelo tipo de declaración responsable y de comunicación previa.</a:t>
            </a:r>
          </a:p>
          <a:p>
            <a:pPr algn="just">
              <a:buNone/>
            </a:pP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1600" b="1" dirty="0" smtClean="0">
                <a:latin typeface="Arial" pitchFamily="34" charset="0"/>
                <a:cs typeface="Arial" pitchFamily="34" charset="0"/>
              </a:rPr>
              <a:t>Comité para la Mejora de la Regulación de las actividades de servicios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: ordenanza tipo en materia de actos de control e intervención municipal.</a:t>
            </a:r>
          </a:p>
          <a:p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just"/>
            <a:r>
              <a:rPr lang="es-ES_tradnl" sz="2400" b="1" dirty="0" smtClean="0"/>
              <a:t>RD-LEY 19/2012, de </a:t>
            </a:r>
            <a:r>
              <a:rPr lang="es-ES" sz="2400" b="1" dirty="0" smtClean="0"/>
              <a:t>de 25 de mayo, de medidas urgentes de liberalización del comercio y de determinados servicios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115328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DISPOSICIÓN ADICIONAL SEGUNDA.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Habilitación a las entidades colaboradoras.</a:t>
            </a:r>
          </a:p>
          <a:p>
            <a:pPr algn="just">
              <a:buNone/>
            </a:pPr>
            <a:endParaRPr lang="es-ES" sz="16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1600" dirty="0" smtClean="0">
                <a:latin typeface="Arial" pitchFamily="34" charset="0"/>
                <a:cs typeface="Arial" pitchFamily="34" charset="0"/>
              </a:rPr>
              <a:t>Para el desempeño de la actividad de comprobación de los requisitos y circunstancias referidos en la declaración responsable o comunicación previa reguladas en el artículo 4 de Real Decreto-ley, las corporaciones locales competentes podrán recurrir a </a:t>
            </a:r>
            <a:r>
              <a:rPr lang="es-ES" sz="1600" u="sng" dirty="0" smtClean="0">
                <a:latin typeface="Arial" pitchFamily="34" charset="0"/>
                <a:cs typeface="Arial" pitchFamily="34" charset="0"/>
              </a:rPr>
              <a:t>la colaboración privada de entidades de valoración legalmente acreditadas,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a través de las cuales podrá gestionarse la totalidad o una parte de la actividad de comprobación. Dichas entidades actuarán en régimen de concurrencia. En cualquier caso, los interesados, a efectos de la valoración de los requisitos manifestados en sus declaraciones responsables, o en sus comunicaciones previas, podrán libremente hacer uso o no de los servicios de dichas entidades, sin que de ello pueda derivarse tratamiento diferenciado alguno por parte de la administración competente, destinataria de la comunicación.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s-ES_tradnl" sz="2200" b="1" dirty="0" smtClean="0">
                <a:latin typeface="+mn-lt"/>
              </a:rPr>
              <a:t>RD-LEY 19/2012, de </a:t>
            </a:r>
            <a:r>
              <a:rPr lang="es-ES" sz="2200" b="1" dirty="0" smtClean="0">
                <a:latin typeface="+mn-lt"/>
              </a:rPr>
              <a:t>de 25 de mayo, de medidas urgentes de liberalización del comercio y de determinados servicios</a:t>
            </a:r>
            <a:endParaRPr lang="es-ES" sz="2200" dirty="0">
              <a:latin typeface="+mn-l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186766" cy="4525963"/>
          </a:xfrm>
        </p:spPr>
        <p:txBody>
          <a:bodyPr>
            <a:normAutofit fontScale="47500" lnSpcReduction="20000"/>
          </a:bodyPr>
          <a:lstStyle/>
          <a:p>
            <a:pPr algn="just">
              <a:buNone/>
            </a:pPr>
            <a:r>
              <a:rPr lang="es-ES" sz="3400" b="1" dirty="0" smtClean="0"/>
              <a:t>DISPOSICIÓN FINAL SEXTA.</a:t>
            </a:r>
            <a:r>
              <a:rPr lang="es-ES" sz="3400" dirty="0" smtClean="0"/>
              <a:t> Habilitación al Gobierno para modificar el catálogo de actividades previsto en el anexo de este Real Decreto-ley.</a:t>
            </a:r>
          </a:p>
          <a:p>
            <a:pPr algn="just"/>
            <a:r>
              <a:rPr lang="es-ES" sz="3400" dirty="0" smtClean="0"/>
              <a:t>El Gobierno, a propuesta del Ministro de Economía y Competitividad, podrá modificar el catálogo de las actividades comerciales y servicios previsto en el ANEXO. En todo caso, procederá a revisarlo en el plazo de un año desde la entrada en vigor del mismo.</a:t>
            </a:r>
          </a:p>
          <a:p>
            <a:pPr algn="just">
              <a:buNone/>
            </a:pPr>
            <a:endParaRPr lang="es-ES" sz="3400" dirty="0" smtClean="0"/>
          </a:p>
          <a:p>
            <a:pPr algn="just">
              <a:buNone/>
            </a:pPr>
            <a:r>
              <a:rPr lang="es-ES" sz="3400" b="1" dirty="0" smtClean="0"/>
              <a:t>DISPOSICIÓN FINAL SÉPTIMA.</a:t>
            </a:r>
            <a:r>
              <a:rPr lang="es-ES" sz="3400" dirty="0" smtClean="0"/>
              <a:t> Habilitación al Gobierno para modificar el umbral de superficie previsto en el título I de este Real Decreto-ley.</a:t>
            </a:r>
          </a:p>
          <a:p>
            <a:pPr algn="just"/>
            <a:r>
              <a:rPr lang="es-ES" sz="3400" dirty="0" smtClean="0"/>
              <a:t>El Gobierno, a propuesta del Ministro de Economía y Competitividad, podrá modificar el umbral de superficie aplicable, con el objeto de poder extenderlo a otras superficies adaptándose a las circunstancias del mercado y de la coyuntura económica. En todo caso, procederá a revisarlo en el plazo de un año desde la entrada en vigor del mismo.</a:t>
            </a:r>
          </a:p>
          <a:p>
            <a:pPr algn="just">
              <a:buNone/>
            </a:pPr>
            <a:endParaRPr lang="es-ES" sz="3400" dirty="0" smtClean="0"/>
          </a:p>
          <a:p>
            <a:pPr algn="just">
              <a:buNone/>
            </a:pPr>
            <a:r>
              <a:rPr lang="es-ES" sz="3400" b="1" dirty="0" smtClean="0"/>
              <a:t>DISPOSICIÓN FINAL OCTAVA.</a:t>
            </a:r>
            <a:r>
              <a:rPr lang="es-ES" sz="3400" dirty="0" smtClean="0"/>
              <a:t> Ampliación por las Comunidades Autónomas del umbral de superficie y del catálogo de actividades.</a:t>
            </a:r>
          </a:p>
          <a:p>
            <a:pPr algn="just"/>
            <a:r>
              <a:rPr lang="es-ES" sz="3400" dirty="0" smtClean="0"/>
              <a:t>Las Comunidades Autónomas, en el ámbito de sus competencias, podrán ampliar el umbral de superficie y el catálogo de actividades comerciales y servicios, previstos en el título I y en el ANEXO.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6" name="Rectangle 1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sz="3200" b="1"/>
              <a:t>CONCELLO DE VIGO. X.M.U.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00200"/>
            <a:ext cx="4191000" cy="4498975"/>
          </a:xfrm>
        </p:spPr>
        <p:txBody>
          <a:bodyPr/>
          <a:lstStyle/>
          <a:p>
            <a:pPr>
              <a:buFont typeface="Arial" charset="0"/>
              <a:buNone/>
            </a:pPr>
            <a:endParaRPr lang="es-ES" sz="1800"/>
          </a:p>
          <a:p>
            <a:pPr>
              <a:buFont typeface="Arial" charset="0"/>
              <a:buNone/>
            </a:pPr>
            <a:endParaRPr lang="es-ES" sz="1800"/>
          </a:p>
        </p:txBody>
      </p:sp>
      <p:graphicFrame>
        <p:nvGraphicFramePr>
          <p:cNvPr id="8198" name="Organization Chart 6"/>
          <p:cNvGraphicFramePr>
            <a:graphicFrameLocks/>
          </p:cNvGraphicFramePr>
          <p:nvPr>
            <p:ph sz="half" idx="2"/>
          </p:nvPr>
        </p:nvGraphicFramePr>
        <p:xfrm>
          <a:off x="684213" y="1773238"/>
          <a:ext cx="7343775" cy="4525962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  <p:pic>
        <p:nvPicPr>
          <p:cNvPr id="8208" name="Picture 16" descr="Bandeira de Vi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260350"/>
            <a:ext cx="1800225" cy="1152525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sz="3200" b="1"/>
              <a:t>CONCELLO DE VIGO. X.M.U.</a:t>
            </a: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None/>
            </a:pPr>
            <a:r>
              <a:rPr lang="es-ES" sz="2000" b="1" dirty="0"/>
              <a:t>AÑO 2011: SITUACIÓN MUNICIPAL</a:t>
            </a:r>
          </a:p>
          <a:p>
            <a:pPr>
              <a:buFont typeface="Arial" charset="0"/>
              <a:buNone/>
            </a:pPr>
            <a:r>
              <a:rPr lang="es-ES" sz="2000" dirty="0"/>
              <a:t>	</a:t>
            </a:r>
            <a:r>
              <a:rPr lang="es-ES" sz="1800" dirty="0"/>
              <a:t>.- Entrada en vigor modificación normativa autonómica</a:t>
            </a:r>
          </a:p>
          <a:p>
            <a:pPr>
              <a:buFont typeface="Arial" charset="0"/>
              <a:buNone/>
            </a:pPr>
            <a:r>
              <a:rPr lang="es-ES" sz="1800" dirty="0"/>
              <a:t>	.- Aprobación modelos:</a:t>
            </a:r>
          </a:p>
          <a:p>
            <a:pPr lvl="1"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es-ES" sz="1800" dirty="0"/>
              <a:t>Comunicación previa actividades inocuas</a:t>
            </a:r>
          </a:p>
          <a:p>
            <a:pPr lvl="1"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es-ES" sz="1800" dirty="0"/>
              <a:t>Comunicación previa cambios titularidad actividades</a:t>
            </a:r>
          </a:p>
          <a:p>
            <a:pPr lvl="1"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es-ES" sz="1800" dirty="0"/>
              <a:t>Comunicación previa obras menores</a:t>
            </a:r>
          </a:p>
          <a:p>
            <a:pPr lvl="1"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es-ES" sz="1800" dirty="0"/>
              <a:t>Licencia de actividades de servicios sujetas al procedimiento simplificado</a:t>
            </a:r>
          </a:p>
          <a:p>
            <a:pPr lvl="1"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es-ES" sz="1800" dirty="0"/>
              <a:t>Licencia de obras sujetas al procedimiento simplificado		</a:t>
            </a:r>
          </a:p>
          <a:p>
            <a:pPr>
              <a:buFont typeface="Arial" charset="0"/>
              <a:buNone/>
            </a:pPr>
            <a:r>
              <a:rPr lang="es-ES" sz="2000" dirty="0"/>
              <a:t>	</a:t>
            </a:r>
            <a:r>
              <a:rPr lang="es-ES" sz="1800" dirty="0"/>
              <a:t>.- Publicación Boletín Oficial de la Provincia, página web, difusión a través de los Colegios Profesionales</a:t>
            </a:r>
            <a:r>
              <a:rPr lang="es-ES" sz="2000" dirty="0"/>
              <a:t>.</a:t>
            </a:r>
          </a:p>
          <a:p>
            <a:pPr>
              <a:buFont typeface="Arial" charset="0"/>
              <a:buNone/>
            </a:pPr>
            <a:r>
              <a:rPr lang="es-ES_tradnl" sz="1800" b="1" dirty="0" smtClean="0"/>
              <a:t>AÑO 2012</a:t>
            </a:r>
          </a:p>
          <a:p>
            <a:pPr>
              <a:buFont typeface="Arial" charset="0"/>
              <a:buNone/>
            </a:pPr>
            <a:r>
              <a:rPr lang="es-ES_tradnl" sz="1800" dirty="0" smtClean="0"/>
              <a:t>	.- Elaboración ordenanza</a:t>
            </a:r>
          </a:p>
          <a:p>
            <a:pPr>
              <a:buFont typeface="Arial" charset="0"/>
              <a:buNone/>
            </a:pPr>
            <a:r>
              <a:rPr lang="es-ES_tradnl" sz="1800" dirty="0" smtClean="0"/>
              <a:t>	.- Adaptación Real Decreto-Ley 19/2012</a:t>
            </a:r>
            <a:endParaRPr lang="es-ES" sz="1800" dirty="0"/>
          </a:p>
          <a:p>
            <a:pPr>
              <a:buFont typeface="Arial" charset="0"/>
              <a:buNone/>
            </a:pPr>
            <a:endParaRPr lang="es-ES" sz="2000" dirty="0"/>
          </a:p>
          <a:p>
            <a:pPr>
              <a:buFont typeface="Arial" charset="0"/>
              <a:buNone/>
            </a:pPr>
            <a:endParaRPr lang="es-ES" sz="2000" dirty="0"/>
          </a:p>
          <a:p>
            <a:pPr>
              <a:buFont typeface="Arial" charset="0"/>
              <a:buNone/>
            </a:pPr>
            <a:endParaRPr lang="es-ES" sz="2000" dirty="0"/>
          </a:p>
          <a:p>
            <a:pPr>
              <a:buFont typeface="Arial" charset="0"/>
              <a:buNone/>
            </a:pPr>
            <a:endParaRPr lang="es-ES" sz="2000" dirty="0"/>
          </a:p>
          <a:p>
            <a:pPr>
              <a:buFont typeface="Arial" charset="0"/>
              <a:buNone/>
            </a:pPr>
            <a:endParaRPr lang="es-ES" sz="2000" dirty="0"/>
          </a:p>
          <a:p>
            <a:pPr>
              <a:buFont typeface="Arial" charset="0"/>
              <a:buNone/>
            </a:pPr>
            <a:endParaRPr lang="es-ES" sz="2000" dirty="0"/>
          </a:p>
          <a:p>
            <a:pPr>
              <a:buFont typeface="Arial" charset="0"/>
              <a:buNone/>
            </a:pPr>
            <a:endParaRPr lang="es-ES" sz="2000" dirty="0"/>
          </a:p>
        </p:txBody>
      </p:sp>
      <p:pic>
        <p:nvPicPr>
          <p:cNvPr id="37895" name="Picture 7" descr="Bandeira de Vi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260350"/>
            <a:ext cx="1800225" cy="11525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sz="3200" b="1"/>
              <a:t>CONCELLO DE VIGO. XMU</a:t>
            </a:r>
          </a:p>
        </p:txBody>
      </p:sp>
      <p:sp>
        <p:nvSpPr>
          <p:cNvPr id="3686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s-ES" sz="2000" b="1" dirty="0"/>
              <a:t>PROCEDIMIENTOS. REQUISITOS:</a:t>
            </a:r>
          </a:p>
          <a:p>
            <a:r>
              <a:rPr lang="es-ES" sz="1800" dirty="0"/>
              <a:t>Regulados</a:t>
            </a:r>
          </a:p>
          <a:p>
            <a:r>
              <a:rPr lang="es-ES" sz="1800" dirty="0"/>
              <a:t>Claros e inequívocos</a:t>
            </a:r>
          </a:p>
          <a:p>
            <a:r>
              <a:rPr lang="es-ES" sz="1800" dirty="0"/>
              <a:t>Objetivos y transparentes</a:t>
            </a:r>
          </a:p>
          <a:p>
            <a:r>
              <a:rPr lang="es-ES" sz="1800" dirty="0"/>
              <a:t>Proporcionados al objetivo del interés general</a:t>
            </a:r>
          </a:p>
          <a:p>
            <a:r>
              <a:rPr lang="es-ES" sz="1800" dirty="0"/>
              <a:t>Previamente conocidos</a:t>
            </a:r>
          </a:p>
          <a:p>
            <a:pPr>
              <a:buFont typeface="Arial" charset="0"/>
              <a:buNone/>
            </a:pPr>
            <a:endParaRPr lang="es-ES" sz="1800" dirty="0"/>
          </a:p>
          <a:p>
            <a:pPr>
              <a:buFont typeface="Arial" charset="0"/>
              <a:buNone/>
            </a:pPr>
            <a:r>
              <a:rPr lang="es-ES" sz="2000" b="1" dirty="0"/>
              <a:t>SUPRESIÓN DE TRÁMITES</a:t>
            </a:r>
          </a:p>
          <a:p>
            <a:r>
              <a:rPr lang="es-ES" sz="1800" dirty="0"/>
              <a:t>Duplicados</a:t>
            </a:r>
          </a:p>
          <a:p>
            <a:r>
              <a:rPr lang="es-ES" sz="1800" dirty="0"/>
              <a:t>Excesivamente costosos para el prestador</a:t>
            </a:r>
          </a:p>
          <a:p>
            <a:r>
              <a:rPr lang="es-ES" sz="1800" dirty="0"/>
              <a:t>Opacos: poco claros</a:t>
            </a:r>
          </a:p>
          <a:p>
            <a:r>
              <a:rPr lang="es-ES" sz="1800" dirty="0"/>
              <a:t>No accesibles para el prestador</a:t>
            </a:r>
          </a:p>
          <a:p>
            <a:r>
              <a:rPr lang="es-ES" sz="1800" dirty="0"/>
              <a:t>Aquéllos que impliquen retraso </a:t>
            </a:r>
          </a:p>
        </p:txBody>
      </p:sp>
      <p:pic>
        <p:nvPicPr>
          <p:cNvPr id="36868" name="Picture 4" descr="Bandeira de Vi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60350"/>
            <a:ext cx="1800225" cy="1152525"/>
          </a:xfrm>
          <a:prstGeom prst="rect">
            <a:avLst/>
          </a:prstGeom>
          <a:noFill/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508625" y="3068638"/>
            <a:ext cx="3249613" cy="3024187"/>
            <a:chOff x="1632" y="1248"/>
            <a:chExt cx="2682" cy="2286"/>
          </a:xfrm>
        </p:grpSpPr>
        <p:sp>
          <p:nvSpPr>
            <p:cNvPr id="36871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es-ES"/>
            </a:p>
          </p:txBody>
        </p:sp>
        <p:sp>
          <p:nvSpPr>
            <p:cNvPr id="36872" name="AutoShape 8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es-ES"/>
            </a:p>
          </p:txBody>
        </p:sp>
        <p:sp>
          <p:nvSpPr>
            <p:cNvPr id="36873" name="AutoShape 9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es-E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sz="3200" b="1"/>
              <a:t>CONCELLO DE VIGO. X.M.U.</a:t>
            </a:r>
          </a:p>
        </p:txBody>
      </p:sp>
      <p:sp>
        <p:nvSpPr>
          <p:cNvPr id="51205" name="Rectangle 5"/>
          <p:cNvSpPr>
            <a:spLocks noGrp="1" noRot="1" noChangeArrowheads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s-ES" sz="1800" b="1" u="sng" dirty="0">
                <a:latin typeface="Times New Roman" pitchFamily="18" charset="0"/>
              </a:rPr>
              <a:t>PROCEDIMIENTO ANTERIOR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s-ES" sz="1800" dirty="0">
                <a:latin typeface="Times New Roman" pitchFamily="18" charset="0"/>
              </a:rPr>
              <a:t>Solicitud licencia actividad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s-ES" sz="1800" dirty="0">
                <a:latin typeface="Times New Roman" pitchFamily="18" charset="0"/>
              </a:rPr>
              <a:t>Informe </a:t>
            </a:r>
            <a:r>
              <a:rPr lang="es-ES" sz="1800" dirty="0" smtClean="0">
                <a:latin typeface="Times New Roman" pitchFamily="18" charset="0"/>
              </a:rPr>
              <a:t>técnico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s-ES" sz="1800" dirty="0">
                <a:latin typeface="Times New Roman" pitchFamily="18" charset="0"/>
              </a:rPr>
              <a:t>Informe jurídico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s-ES" sz="1800" dirty="0">
                <a:latin typeface="Times New Roman" pitchFamily="18" charset="0"/>
              </a:rPr>
              <a:t>Propuesta resolución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s-ES" sz="1800" dirty="0">
                <a:latin typeface="Times New Roman" pitchFamily="18" charset="0"/>
              </a:rPr>
              <a:t>Dictamen </a:t>
            </a:r>
            <a:r>
              <a:rPr lang="es-ES" sz="1800" dirty="0" err="1">
                <a:latin typeface="Times New Roman" pitchFamily="18" charset="0"/>
              </a:rPr>
              <a:t>Consello</a:t>
            </a:r>
            <a:r>
              <a:rPr lang="es-ES" sz="1800" dirty="0">
                <a:latin typeface="Times New Roman" pitchFamily="18" charset="0"/>
              </a:rPr>
              <a:t> XMU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s-ES" sz="1800" dirty="0">
                <a:latin typeface="Times New Roman" pitchFamily="18" charset="0"/>
              </a:rPr>
              <a:t>Resolución de otorgamiento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s-ES" sz="18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s-ES" sz="1800" b="1" dirty="0">
                <a:latin typeface="Times New Roman" pitchFamily="18" charset="0"/>
              </a:rPr>
              <a:t>Plazo medio: 1-3 meses</a:t>
            </a:r>
          </a:p>
        </p:txBody>
      </p:sp>
      <p:sp>
        <p:nvSpPr>
          <p:cNvPr id="51206" name="Rectangle 6"/>
          <p:cNvSpPr>
            <a:spLocks noGrp="1" noRot="1" noChangeArrowheads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s-ES" sz="1800" b="1" u="sng" dirty="0">
                <a:latin typeface="Times New Roman" pitchFamily="18" charset="0"/>
              </a:rPr>
              <a:t>PROCEDIMIENTO ACTUAL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b="1" u="sng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b="1" u="sng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b="1" u="sng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s-ES" sz="1800" dirty="0">
                <a:latin typeface="Times New Roman" pitchFamily="18" charset="0"/>
              </a:rPr>
              <a:t>Presentación comunicación previa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s-ES" sz="1800" dirty="0">
                <a:latin typeface="Times New Roman" pitchFamily="18" charset="0"/>
              </a:rPr>
              <a:t>Inicio de actividad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18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s-ES" sz="1800" b="1">
                <a:latin typeface="Times New Roman" pitchFamily="18" charset="0"/>
              </a:rPr>
              <a:t>	Plazo: Inmediato </a:t>
            </a:r>
          </a:p>
          <a:p>
            <a:pPr algn="just">
              <a:lnSpc>
                <a:spcPct val="90000"/>
              </a:lnSpc>
              <a:buFont typeface="Arial" charset="0"/>
              <a:buNone/>
            </a:pPr>
            <a:r>
              <a:rPr lang="es-ES" sz="1800" b="1" dirty="0">
                <a:latin typeface="Times New Roman" pitchFamily="18" charset="0"/>
              </a:rPr>
              <a:t>	(Sin perjuicio de la suspensión derivada de las comprobaciones</a:t>
            </a:r>
            <a:r>
              <a:rPr lang="es-ES" sz="1800" dirty="0">
                <a:latin typeface="Times New Roman" pitchFamily="18" charset="0"/>
              </a:rPr>
              <a:t>)</a:t>
            </a:r>
          </a:p>
        </p:txBody>
      </p:sp>
      <p:sp>
        <p:nvSpPr>
          <p:cNvPr id="51219" name="AutoShape 19"/>
          <p:cNvSpPr>
            <a:spLocks noChangeArrowheads="1"/>
          </p:cNvSpPr>
          <p:nvPr/>
        </p:nvSpPr>
        <p:spPr bwMode="auto">
          <a:xfrm>
            <a:off x="2214546" y="2143116"/>
            <a:ext cx="288925" cy="360362"/>
          </a:xfrm>
          <a:prstGeom prst="downArrow">
            <a:avLst>
              <a:gd name="adj1" fmla="val 50000"/>
              <a:gd name="adj2" fmla="val 311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1222" name="AutoShape 22"/>
          <p:cNvSpPr>
            <a:spLocks noChangeArrowheads="1"/>
          </p:cNvSpPr>
          <p:nvPr/>
        </p:nvSpPr>
        <p:spPr bwMode="auto">
          <a:xfrm>
            <a:off x="2214546" y="2786058"/>
            <a:ext cx="288925" cy="360362"/>
          </a:xfrm>
          <a:prstGeom prst="downArrow">
            <a:avLst>
              <a:gd name="adj1" fmla="val 50000"/>
              <a:gd name="adj2" fmla="val 311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1223" name="AutoShape 23"/>
          <p:cNvSpPr>
            <a:spLocks noChangeArrowheads="1"/>
          </p:cNvSpPr>
          <p:nvPr/>
        </p:nvSpPr>
        <p:spPr bwMode="auto">
          <a:xfrm>
            <a:off x="2214546" y="3500438"/>
            <a:ext cx="288925" cy="360363"/>
          </a:xfrm>
          <a:prstGeom prst="downArrow">
            <a:avLst>
              <a:gd name="adj1" fmla="val 50000"/>
              <a:gd name="adj2" fmla="val 311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1224" name="AutoShape 24"/>
          <p:cNvSpPr>
            <a:spLocks noChangeArrowheads="1"/>
          </p:cNvSpPr>
          <p:nvPr/>
        </p:nvSpPr>
        <p:spPr bwMode="auto">
          <a:xfrm>
            <a:off x="2195513" y="4005263"/>
            <a:ext cx="288925" cy="360362"/>
          </a:xfrm>
          <a:prstGeom prst="downArrow">
            <a:avLst>
              <a:gd name="adj1" fmla="val 50000"/>
              <a:gd name="adj2" fmla="val 311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1225" name="AutoShape 25"/>
          <p:cNvSpPr>
            <a:spLocks noChangeArrowheads="1"/>
          </p:cNvSpPr>
          <p:nvPr/>
        </p:nvSpPr>
        <p:spPr bwMode="auto">
          <a:xfrm>
            <a:off x="2214546" y="4572008"/>
            <a:ext cx="288925" cy="360362"/>
          </a:xfrm>
          <a:prstGeom prst="downArrow">
            <a:avLst>
              <a:gd name="adj1" fmla="val 50000"/>
              <a:gd name="adj2" fmla="val 311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1226" name="AutoShape 26"/>
          <p:cNvSpPr>
            <a:spLocks noChangeArrowheads="1"/>
          </p:cNvSpPr>
          <p:nvPr/>
        </p:nvSpPr>
        <p:spPr bwMode="auto">
          <a:xfrm>
            <a:off x="6000760" y="3143248"/>
            <a:ext cx="288925" cy="360362"/>
          </a:xfrm>
          <a:prstGeom prst="downArrow">
            <a:avLst>
              <a:gd name="adj1" fmla="val 50000"/>
              <a:gd name="adj2" fmla="val 311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pic>
        <p:nvPicPr>
          <p:cNvPr id="51227" name="Picture 27" descr="Bandeira de Vi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60350"/>
            <a:ext cx="1800225" cy="11525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ES_tradnl" sz="2200" b="1" dirty="0" smtClean="0">
                <a:latin typeface="Arial" pitchFamily="34" charset="0"/>
                <a:cs typeface="Arial" pitchFamily="34" charset="0"/>
              </a:rPr>
              <a:t>ACTIVIDADES SUJETAS A COMUNICACIÓN PREVIA</a:t>
            </a:r>
            <a:endParaRPr lang="es-E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186766" cy="452596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1. Comercio	</a:t>
            </a:r>
          </a:p>
          <a:p>
            <a:pPr algn="just"/>
            <a:r>
              <a:rPr lang="pt-BR" sz="1600" dirty="0" smtClean="0">
                <a:latin typeface="Arial" pitchFamily="34" charset="0"/>
                <a:cs typeface="Arial" pitchFamily="34" charset="0"/>
              </a:rPr>
              <a:t>1a	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Establecimientos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productos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alimenticios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y bebidas 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con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una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superficie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de hasta 400 m2 o 300 m2 de sala de ventas	</a:t>
            </a:r>
          </a:p>
          <a:p>
            <a:pPr algn="just"/>
            <a:r>
              <a:rPr lang="pt-BR" sz="1600" dirty="0" smtClean="0">
                <a:latin typeface="Arial" pitchFamily="34" charset="0"/>
                <a:cs typeface="Arial" pitchFamily="34" charset="0"/>
              </a:rPr>
              <a:t>1b	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Establecimientos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comerciales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(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Tiendas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ropa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o boutiques,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mercería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objetos de regalo, ,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bisutería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droguería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aparatos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eléctricos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bricolaje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muebles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o similares)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con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una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superficie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de hasta 400 m2 o 300 m2 de sala de ventas	</a:t>
            </a:r>
          </a:p>
          <a:p>
            <a:pPr algn="just">
              <a:buNone/>
            </a:pP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pt-BR" sz="1600" b="1" dirty="0" err="1" smtClean="0">
                <a:latin typeface="Arial" pitchFamily="34" charset="0"/>
                <a:cs typeface="Arial" pitchFamily="34" charset="0"/>
              </a:rPr>
              <a:t>Otras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600" b="1" dirty="0" err="1" smtClean="0">
                <a:latin typeface="Arial" pitchFamily="34" charset="0"/>
                <a:cs typeface="Arial" pitchFamily="34" charset="0"/>
              </a:rPr>
              <a:t>actividades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pt-BR" sz="1600" b="1" dirty="0" err="1" smtClean="0">
                <a:latin typeface="Arial" pitchFamily="34" charset="0"/>
                <a:cs typeface="Arial" pitchFamily="34" charset="0"/>
              </a:rPr>
              <a:t>servicios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algn="just"/>
            <a:r>
              <a:rPr lang="pt-BR" sz="1600" dirty="0" smtClean="0">
                <a:latin typeface="Arial" pitchFamily="34" charset="0"/>
                <a:cs typeface="Arial" pitchFamily="34" charset="0"/>
              </a:rPr>
              <a:t>2a	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Almacenes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con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una carga de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fuego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de hasta 40.000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Mjoulas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ata 300 m2 (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excepto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productos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químicos,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farmacéuticos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combustibles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lubricantes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fertilizantes, praguicidas, herbicidas, pinturas,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barnices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ceras o pneumáticos).                                       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2b	Talleres de reparación de relojes, joyas, llaves, pequeña maquinaria, electrodomésticos e enmarcación e similares, con una superficie de hasta 300 m2, </a:t>
            </a:r>
          </a:p>
          <a:p>
            <a:pPr algn="just"/>
            <a:r>
              <a:rPr lang="es-ES" sz="1600" dirty="0" smtClean="0">
                <a:latin typeface="Arial" pitchFamily="34" charset="0"/>
                <a:cs typeface="Arial" pitchFamily="34" charset="0"/>
              </a:rPr>
              <a:t>2c	Talleres artesanales de fabricación de zapatos o fabricación e reparación de ropa con una superficie de hasta 300 m2.	</a:t>
            </a:r>
          </a:p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2d	Oficinas bancarias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con una superficie de hasta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300 m2.	</a:t>
            </a:r>
          </a:p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2e	Oficinas administrativas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con una superficie de hasta 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de hasta 300 m2.</a:t>
            </a: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ES_tradnl" sz="2200" b="1" dirty="0" smtClean="0">
                <a:latin typeface="Arial" pitchFamily="34" charset="0"/>
                <a:cs typeface="Arial" pitchFamily="34" charset="0"/>
              </a:rPr>
              <a:t>ACTIVIDADES SUJETAS A COMUNICACIÓN PREVIA</a:t>
            </a:r>
            <a:endParaRPr lang="es-E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571612"/>
            <a:ext cx="8143932" cy="4525963"/>
          </a:xfrm>
        </p:spPr>
        <p:txBody>
          <a:bodyPr>
            <a:normAutofit/>
          </a:bodyPr>
          <a:lstStyle/>
          <a:p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1600" dirty="0" smtClean="0">
                <a:latin typeface="Arial" pitchFamily="34" charset="0"/>
                <a:cs typeface="Arial" pitchFamily="34" charset="0"/>
              </a:rPr>
              <a:t>2f	Agencias de viajes, inmobiliarias, aseguradoras, con una superficie de hasta 300 m2</a:t>
            </a:r>
          </a:p>
          <a:p>
            <a:r>
              <a:rPr lang="es-ES" sz="1600" dirty="0" smtClean="0">
                <a:latin typeface="Arial" pitchFamily="34" charset="0"/>
                <a:cs typeface="Arial" pitchFamily="34" charset="0"/>
              </a:rPr>
              <a:t>2g	Tintorerías, lavanderías e limpieza en seco con una  superficie de ata 300 m2.	</a:t>
            </a:r>
          </a:p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2h	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Servicios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fotográficos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con una superficie de hasta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ata 300 m2.	</a:t>
            </a:r>
          </a:p>
          <a:p>
            <a:r>
              <a:rPr lang="es-ES" sz="1600" dirty="0" smtClean="0">
                <a:latin typeface="Arial" pitchFamily="34" charset="0"/>
                <a:cs typeface="Arial" pitchFamily="34" charset="0"/>
              </a:rPr>
              <a:t>2i	Servicio de copistería, con una superficie de hasta ata 300 m2.	</a:t>
            </a:r>
          </a:p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2j	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Salones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peluquería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institutos de beleza e gabinetes de estética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con una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superficie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hasta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300 m2.	</a:t>
            </a:r>
          </a:p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2h	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Cambios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de uso entre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cualquiera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las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actividades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anteriormente indicadas.	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4" name="Rectangle 20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b="1"/>
              <a:t>				</a:t>
            </a:r>
            <a:r>
              <a:rPr lang="es-ES" sz="3200" b="1"/>
              <a:t>CONCELLO DE VIGO</a:t>
            </a:r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00200"/>
            <a:ext cx="4191000" cy="4498975"/>
          </a:xfrm>
        </p:spPr>
        <p:txBody>
          <a:bodyPr/>
          <a:lstStyle/>
          <a:p>
            <a:pPr>
              <a:buFont typeface="Arial" charset="0"/>
              <a:buNone/>
            </a:pPr>
            <a:endParaRPr lang="es-ES" sz="1800"/>
          </a:p>
          <a:p>
            <a:pPr>
              <a:buFont typeface="Arial" charset="0"/>
              <a:buNone/>
            </a:pPr>
            <a:endParaRPr lang="es-ES" sz="1800"/>
          </a:p>
        </p:txBody>
      </p:sp>
      <p:graphicFrame>
        <p:nvGraphicFramePr>
          <p:cNvPr id="11276" name="Organization Chart 12"/>
          <p:cNvGraphicFramePr>
            <a:graphicFrameLocks/>
          </p:cNvGraphicFramePr>
          <p:nvPr>
            <p:ph sz="half" idx="2"/>
          </p:nvPr>
        </p:nvGraphicFramePr>
        <p:xfrm>
          <a:off x="611188" y="1557338"/>
          <a:ext cx="7927975" cy="4525962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  <p:cxnSp>
        <p:nvCxnSpPr>
          <p:cNvPr id="11268" name="AutoShape 4"/>
          <p:cNvCxnSpPr>
            <a:cxnSpLocks noChangeShapeType="1"/>
            <a:stCxn id="11267" idx="0"/>
            <a:endCxn id="11267" idx="0"/>
          </p:cNvCxnSpPr>
          <p:nvPr/>
        </p:nvCxnSpPr>
        <p:spPr bwMode="auto">
          <a:xfrm>
            <a:off x="2397125" y="16002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pic>
        <p:nvPicPr>
          <p:cNvPr id="11299" name="Picture 35" descr="Bandeira de Vi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260350"/>
            <a:ext cx="1800225" cy="1152525"/>
          </a:xfrm>
          <a:prstGeom prst="rect">
            <a:avLst/>
          </a:prstGeom>
          <a:noFill/>
        </p:spPr>
      </p:pic>
      <p:sp>
        <p:nvSpPr>
          <p:cNvPr id="11313" name="Text Box 49"/>
          <p:cNvSpPr txBox="1">
            <a:spLocks noChangeArrowheads="1"/>
          </p:cNvSpPr>
          <p:nvPr/>
        </p:nvSpPr>
        <p:spPr bwMode="auto">
          <a:xfrm>
            <a:off x="755650" y="1773238"/>
            <a:ext cx="2160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11314" name="Text Box 50"/>
          <p:cNvSpPr txBox="1">
            <a:spLocks noChangeArrowheads="1"/>
          </p:cNvSpPr>
          <p:nvPr/>
        </p:nvSpPr>
        <p:spPr bwMode="auto">
          <a:xfrm>
            <a:off x="611188" y="1628775"/>
            <a:ext cx="2520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" b="1" u="sng"/>
              <a:t>ESQUEMA DE </a:t>
            </a:r>
          </a:p>
          <a:p>
            <a:pPr algn="ctr"/>
            <a:r>
              <a:rPr lang="es-ES" b="1" u="sng"/>
              <a:t>PROCEDIMIENTO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		    </a:t>
            </a:r>
            <a:r>
              <a:rPr lang="es-ES" sz="3200" b="1" dirty="0"/>
              <a:t>CONCELLO DE VIGO. X.M.U.</a:t>
            </a: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1600200"/>
            <a:ext cx="804389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s-ES" sz="1600" b="1" dirty="0">
                <a:latin typeface="Arial" pitchFamily="34" charset="0"/>
                <a:cs typeface="Arial" pitchFamily="34" charset="0"/>
              </a:rPr>
              <a:t>RELACIÓN DE ACTIVIDADES DE SERVICIOS CONSIDERADAS INOCUAS, SUJETAS </a:t>
            </a:r>
            <a:endParaRPr lang="es-E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AL 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PROCEDIMIENTO SIMPLIFICADO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s-ES" sz="1600" b="1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es-ES" sz="1600" dirty="0">
                <a:latin typeface="Times New Roman" pitchFamily="18" charset="0"/>
              </a:rPr>
              <a:t>1a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. - Almacenes con carga de fuego hasta 125.000 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Mjoulas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 y superficie hasta 500 m2 </a:t>
            </a: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salvo productos químicos, farmacéuticos, combustibles, lubricantes, fertilizantes, plaguicidas, herbicidas, pinturas, barnices, ceras o neumáticos).</a:t>
            </a:r>
          </a:p>
          <a:p>
            <a:pPr algn="just">
              <a:lnSpc>
                <a:spcPct val="80000"/>
              </a:lnSpc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1b.- Cristalería, talleres de encuadernación y afines, con superficie hasta 400 m2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y</a:t>
            </a:r>
          </a:p>
          <a:p>
            <a:pPr algn="just">
              <a:lnSpc>
                <a:spcPct val="80000"/>
              </a:lnSpc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potencia mecánica inferior a 10 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Cv.</a:t>
            </a:r>
            <a:endParaRPr lang="es-ES" sz="16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1c.- Talleres de reparación de relojes, joyas, calzados, llaves, pequeña maquinaria, electrodomésticos y similares con superficie hasta 400 m2 e potencia mecánica inferior a 10 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Cv.</a:t>
            </a:r>
            <a:endParaRPr lang="es-ES" sz="16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1d.- Talleres de confección, calzado, marroquinería y similares, con superficie hasta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400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m2 y potencia mecánica inferior a 10 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Cv.</a:t>
            </a:r>
            <a:endParaRPr lang="es-ES" sz="16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1e.- Oficinas bancarias y administrativas con superficie entre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300-1000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m2.</a:t>
            </a:r>
          </a:p>
          <a:p>
            <a:pPr algn="just">
              <a:lnSpc>
                <a:spcPct val="80000"/>
              </a:lnSpc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1f.- Agencias de viajes, inmobiliarias, aseguradoras y afines, con superficie entre 200-1000 m2.</a:t>
            </a:r>
          </a:p>
          <a:p>
            <a:pPr algn="just">
              <a:lnSpc>
                <a:spcPct val="80000"/>
              </a:lnSpc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1g.- Academias no regladas, salvo las de música, cante o baile, con una superficie entre 200 y 1000 m2.</a:t>
            </a:r>
          </a:p>
          <a:p>
            <a:pPr algn="just">
              <a:lnSpc>
                <a:spcPct val="80000"/>
              </a:lnSpc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1h.- Estudios fotográficos, sin revelado, con superficie </a:t>
            </a:r>
            <a:r>
              <a:rPr lang="es-ES" sz="1600">
                <a:latin typeface="Arial" pitchFamily="34" charset="0"/>
                <a:cs typeface="Arial" pitchFamily="34" charset="0"/>
              </a:rPr>
              <a:t>de </a:t>
            </a:r>
            <a:r>
              <a:rPr lang="es-ES" sz="1600" smtClean="0">
                <a:latin typeface="Arial" pitchFamily="34" charset="0"/>
                <a:cs typeface="Arial" pitchFamily="34" charset="0"/>
              </a:rPr>
              <a:t>300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hasta 1000 m2.</a:t>
            </a:r>
          </a:p>
          <a:p>
            <a:pPr algn="just">
              <a:lnSpc>
                <a:spcPct val="80000"/>
              </a:lnSpc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1i.- Locutorios telefónicos, con superficie de hasta 400 m2.</a:t>
            </a:r>
          </a:p>
          <a:p>
            <a:pPr algn="just">
              <a:lnSpc>
                <a:spcPct val="80000"/>
              </a:lnSpc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1j.- Servicio de copistería, sin servicio de imprenta, con superficie de hasta 400 m2.</a:t>
            </a:r>
          </a:p>
          <a:p>
            <a:pPr algn="just">
              <a:lnSpc>
                <a:spcPct val="80000"/>
              </a:lnSpc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1k.-  Cambios de uso entre cualquiera de las actividades anteriormente indicadas.</a:t>
            </a:r>
          </a:p>
        </p:txBody>
      </p:sp>
      <p:pic>
        <p:nvPicPr>
          <p:cNvPr id="9220" name="Picture 4" descr="Bandeira de Vi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60350"/>
            <a:ext cx="1800225" cy="11525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3" name="Rectangle 13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/>
              <a:t>		       CONCELLO DE VIGO. X.M.U.</a:t>
            </a:r>
          </a:p>
        </p:txBody>
      </p:sp>
      <p:graphicFrame>
        <p:nvGraphicFramePr>
          <p:cNvPr id="61445" name="Organization Chart 5"/>
          <p:cNvGraphicFramePr>
            <a:graphicFrameLocks/>
          </p:cNvGraphicFramePr>
          <p:nvPr>
            <p:ph type="dgm" idx="1"/>
          </p:nvPr>
        </p:nvGraphicFramePr>
        <p:xfrm>
          <a:off x="301625" y="1600200"/>
          <a:ext cx="8540750" cy="4498975"/>
        </p:xfrm>
        <a:graphic>
          <a:graphicData uri="http://schemas.openxmlformats.org/drawingml/2006/compatibility">
            <com:legacyDrawing xmlns:com="http://schemas.openxmlformats.org/drawingml/2006/compatibility" spid="_x0000_s3074"/>
          </a:graphicData>
        </a:graphic>
      </p:graphicFrame>
      <p:pic>
        <p:nvPicPr>
          <p:cNvPr id="61461" name="Picture 21" descr="Bandeira de Vi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260350"/>
            <a:ext cx="1800225" cy="1152525"/>
          </a:xfrm>
          <a:prstGeom prst="rect">
            <a:avLst/>
          </a:prstGeom>
          <a:noFill/>
        </p:spPr>
      </p:pic>
      <p:sp>
        <p:nvSpPr>
          <p:cNvPr id="61465" name="Rectangle 25"/>
          <p:cNvSpPr>
            <a:spLocks noChangeArrowheads="1"/>
          </p:cNvSpPr>
          <p:nvPr/>
        </p:nvSpPr>
        <p:spPr bwMode="auto">
          <a:xfrm>
            <a:off x="5508625" y="1916113"/>
            <a:ext cx="34194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s-ES" sz="1600" i="1" u="sng"/>
              <a:t>La  presentación de la solicitud de licencia sujeta al procedimiento simplificado permite a la persona titular de la misma al inicio de la actividad o de las obras solicitadas transcurrido el plazo de un mes sin recibir notificación en sentido contrario 	por parte de la XMU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endParaRPr lang="es-ES" dirty="0" smtClean="0"/>
          </a:p>
          <a:p>
            <a:pPr algn="ctr">
              <a:buFont typeface="Arial" charset="0"/>
              <a:buNone/>
            </a:pPr>
            <a:endParaRPr lang="es-ES" dirty="0" smtClean="0"/>
          </a:p>
          <a:p>
            <a:pPr algn="ctr">
              <a:buFont typeface="Arial" charset="0"/>
              <a:buNone/>
            </a:pPr>
            <a:endParaRPr lang="es-ES" dirty="0" smtClean="0"/>
          </a:p>
          <a:p>
            <a:pPr algn="ctr">
              <a:buFont typeface="Arial" charset="0"/>
              <a:buNone/>
            </a:pPr>
            <a:r>
              <a:rPr lang="es-ES" dirty="0" smtClean="0"/>
              <a:t>Muchas gracias por su @tención</a:t>
            </a:r>
          </a:p>
          <a:p>
            <a:pPr>
              <a:buFont typeface="Arial" charset="0"/>
              <a:buNone/>
            </a:pPr>
            <a:endParaRPr lang="es-ES_tradnl" smtClean="0"/>
          </a:p>
          <a:p>
            <a:pPr>
              <a:buFont typeface="Arial" charset="0"/>
              <a:buNone/>
            </a:pPr>
            <a:endParaRPr lang="es-ES" dirty="0" smtClean="0"/>
          </a:p>
          <a:p>
            <a:pPr algn="r">
              <a:buFont typeface="Arial" charset="0"/>
              <a:buNone/>
            </a:pPr>
            <a:r>
              <a:rPr lang="es-ES" sz="1800" dirty="0" smtClean="0"/>
              <a:t>Mª Concepción Campos Acuña</a:t>
            </a:r>
            <a:endParaRPr lang="es-E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93</TotalTime>
  <Words>1575</Words>
  <Application>Microsoft Office PowerPoint</Application>
  <PresentationFormat>Presentación en pantalla (4:3)</PresentationFormat>
  <Paragraphs>194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Técnico</vt:lpstr>
      <vt:lpstr>Diapositiva 1</vt:lpstr>
      <vt:lpstr> MARCO NORMATIVO </vt:lpstr>
      <vt:lpstr>RD-LEY 19/2012, de de 25 de mayo, de medidas urgentes de liberalización del comercio y de determinados servicios</vt:lpstr>
      <vt:lpstr>RD-LEY 19/2012, de de 25 de mayo, de medidas urgentes de liberalización del comercio y de determinados servicios</vt:lpstr>
      <vt:lpstr>RD-LEY 19/2012, de de 25 de mayo, de medidas urgentes de liberalización del comercio y de determinados servicios</vt:lpstr>
      <vt:lpstr>RD-LEY 19/2012, de de 25 de mayo, de medidas urgentes de liberalización del comercio y de determinados servicios</vt:lpstr>
      <vt:lpstr>RD-LEY 19/2012, de de 25 de mayo, de medidas urgentes de liberalización del comercio y de determinados servicios</vt:lpstr>
      <vt:lpstr>CONCELLO DE VIGO. X.M.U.</vt:lpstr>
      <vt:lpstr>CONCELLO DE VIGO. X.M.U.</vt:lpstr>
      <vt:lpstr>CONCELLO DE VIGO. XMU</vt:lpstr>
      <vt:lpstr>CONCELLO DE VIGO. X.M.U.</vt:lpstr>
      <vt:lpstr>ACTIVIDADES SUJETAS A COMUNICACIÓN PREVIA</vt:lpstr>
      <vt:lpstr>ACTIVIDADES SUJETAS A COMUNICACIÓN PREVIA</vt:lpstr>
      <vt:lpstr>    CONCELLO DE VIGO</vt:lpstr>
      <vt:lpstr>      CONCELLO DE VIGO. X.M.U.</vt:lpstr>
      <vt:lpstr>         CONCELLO DE VIGO. X.M.U.</vt:lpstr>
      <vt:lpstr>Diapositiva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lucon</dc:creator>
  <cp:lastModifiedBy>lucon</cp:lastModifiedBy>
  <cp:revision>18</cp:revision>
  <dcterms:created xsi:type="dcterms:W3CDTF">2012-06-11T16:04:32Z</dcterms:created>
  <dcterms:modified xsi:type="dcterms:W3CDTF">2012-06-13T18:47:00Z</dcterms:modified>
</cp:coreProperties>
</file>